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8f6dfb74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8f6dfb74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8f6dfb74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8f6dfb74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8f6dfb74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8f6dfb74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8f6dfb74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8f6dfb74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3573807faaf4b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3573807faaf4b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8f6dfb7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8f6dfb7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8f6dfb7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8f6dfb7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8f6dfb7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8f6dfb7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b8f6dfb7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b8f6dfb7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8f6dfb74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8f6dfb74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8f6dfb7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8f6dfb7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8f6dfb74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8f6dfb74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666666"/>
                </a:solidFill>
                <a:latin typeface="Roboto"/>
                <a:ea typeface="Roboto"/>
                <a:cs typeface="Roboto"/>
                <a:sym typeface="Roboto"/>
              </a:rPr>
              <a:t>According to NASA the approximate weight of the Europa Clipper to be launched in 2024 is around 13,000 lbs or 6,000 kgs.</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Approximately half of this weight is dedicated to fuel.</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Exact Numbers: Dry mass = 7,145 lbs (3,241 kg)</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			     Launch mass = 13,371 lb (6,065 kg)</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                           Payload mass = 776 lb (352 kg)</a:t>
            </a:r>
            <a:endParaRPr sz="1300">
              <a:solidFill>
                <a:srgbClr val="666666"/>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8f6dfb74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8f6dfb74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8f6dfb7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8f6dfb7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8f6dfb7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8f6dfb7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8f6dfb74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8f6dfb74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8f6dfb74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8f6dfb74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f81d390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f81d390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8f6dfb74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8f6dfb74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8f6dfb74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8f6dfb74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3"/>
          <p:cNvSpPr txBox="1"/>
          <p:nvPr>
            <p:ph idx="4294967295" type="title"/>
          </p:nvPr>
        </p:nvSpPr>
        <p:spPr>
          <a:xfrm>
            <a:off x="530975" y="3489900"/>
            <a:ext cx="7852200" cy="86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Pilum of Europa</a:t>
            </a:r>
            <a:endParaRPr>
              <a:solidFill>
                <a:schemeClr val="lt1"/>
              </a:solidFill>
            </a:endParaRPr>
          </a:p>
          <a:p>
            <a:pPr indent="0" lvl="0" marL="0" rtl="0" algn="l">
              <a:spcBef>
                <a:spcPts val="0"/>
              </a:spcBef>
              <a:spcAft>
                <a:spcPts val="0"/>
              </a:spcAft>
              <a:buNone/>
            </a:pPr>
            <a:r>
              <a:rPr lang="en" sz="2700">
                <a:solidFill>
                  <a:schemeClr val="lt1"/>
                </a:solidFill>
              </a:rPr>
              <a:t>Systems Requirement Report</a:t>
            </a:r>
            <a:endParaRPr sz="2700">
              <a:solidFill>
                <a:schemeClr val="lt1"/>
              </a:solidFill>
            </a:endParaRPr>
          </a:p>
        </p:txBody>
      </p:sp>
      <p:sp>
        <p:nvSpPr>
          <p:cNvPr id="65" name="Google Shape;65;p13"/>
          <p:cNvSpPr txBox="1"/>
          <p:nvPr>
            <p:ph idx="4294967295" type="subTitle"/>
          </p:nvPr>
        </p:nvSpPr>
        <p:spPr>
          <a:xfrm>
            <a:off x="556325" y="4050651"/>
            <a:ext cx="78015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800">
                <a:solidFill>
                  <a:srgbClr val="D9D9D9"/>
                </a:solidFill>
              </a:rPr>
              <a:t> </a:t>
            </a:r>
            <a:endParaRPr sz="1800">
              <a:solidFill>
                <a:srgbClr val="D9D9D9"/>
              </a:solidFill>
            </a:endParaRPr>
          </a:p>
          <a:p>
            <a:pPr indent="0" lvl="0" marL="0" rtl="0" algn="l">
              <a:spcBef>
                <a:spcPts val="1200"/>
              </a:spcBef>
              <a:spcAft>
                <a:spcPts val="1200"/>
              </a:spcAft>
              <a:buNone/>
            </a:pPr>
            <a:r>
              <a:rPr lang="en" sz="1800">
                <a:solidFill>
                  <a:srgbClr val="D9D9D9"/>
                </a:solidFill>
              </a:rPr>
              <a:t>Michael Frank, </a:t>
            </a:r>
            <a:r>
              <a:rPr lang="en" sz="1800">
                <a:solidFill>
                  <a:srgbClr val="D9D9D9"/>
                </a:solidFill>
              </a:rPr>
              <a:t>Jack Morris, Jakob Schlosser, </a:t>
            </a:r>
            <a:r>
              <a:rPr lang="en" sz="1800">
                <a:solidFill>
                  <a:srgbClr val="D9D9D9"/>
                </a:solidFill>
              </a:rPr>
              <a:t>Thomas Todaro</a:t>
            </a:r>
            <a:endParaRPr sz="1800">
              <a:solidFill>
                <a:srgbClr val="D9D9D9"/>
              </a:solidFill>
            </a:endParaRPr>
          </a:p>
        </p:txBody>
      </p:sp>
      <p:cxnSp>
        <p:nvCxnSpPr>
          <p:cNvPr id="66" name="Google Shape;66;p13"/>
          <p:cNvCxnSpPr>
            <a:stCxn id="65" idx="1"/>
          </p:cNvCxnSpPr>
          <p:nvPr/>
        </p:nvCxnSpPr>
        <p:spPr>
          <a:xfrm>
            <a:off x="556325" y="4446951"/>
            <a:ext cx="5512200" cy="34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a:t>
            </a:r>
            <a:endParaRPr/>
          </a:p>
          <a:p>
            <a:pPr indent="0" lvl="0" marL="0" rtl="0" algn="l">
              <a:spcBef>
                <a:spcPts val="0"/>
              </a:spcBef>
              <a:spcAft>
                <a:spcPts val="0"/>
              </a:spcAft>
              <a:buNone/>
            </a:pPr>
            <a:r>
              <a:t/>
            </a:r>
            <a:endParaRPr/>
          </a:p>
        </p:txBody>
      </p:sp>
      <p:sp>
        <p:nvSpPr>
          <p:cNvPr id="124" name="Google Shape;124;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Ion Thruster</a:t>
            </a:r>
            <a:endParaRPr/>
          </a:p>
          <a:p>
            <a:pPr indent="-311150" lvl="0" marL="457200" rtl="0" algn="l">
              <a:lnSpc>
                <a:spcPct val="100000"/>
              </a:lnSpc>
              <a:spcBef>
                <a:spcPts val="1200"/>
              </a:spcBef>
              <a:spcAft>
                <a:spcPts val="0"/>
              </a:spcAft>
              <a:buSzPts val="1300"/>
              <a:buChar char="-"/>
            </a:pPr>
            <a:r>
              <a:rPr lang="en"/>
              <a:t>High E</a:t>
            </a:r>
            <a:r>
              <a:rPr lang="en"/>
              <a:t>fficiency, low thrust</a:t>
            </a:r>
            <a:endParaRPr/>
          </a:p>
          <a:p>
            <a:pPr indent="-311150" lvl="0" marL="457200" rtl="0" algn="l">
              <a:lnSpc>
                <a:spcPct val="100000"/>
              </a:lnSpc>
              <a:spcBef>
                <a:spcPts val="0"/>
              </a:spcBef>
              <a:spcAft>
                <a:spcPts val="0"/>
              </a:spcAft>
              <a:buSzPts val="1300"/>
              <a:buChar char="-"/>
            </a:pPr>
            <a:r>
              <a:rPr lang="en"/>
              <a:t>Can be used to control attitude in orbit/heighten orbit.</a:t>
            </a:r>
            <a:endParaRPr/>
          </a:p>
          <a:p>
            <a:pPr indent="0" lvl="0" marL="0" rtl="0" algn="l">
              <a:lnSpc>
                <a:spcPct val="100000"/>
              </a:lnSpc>
              <a:spcBef>
                <a:spcPts val="1200"/>
              </a:spcBef>
              <a:spcAft>
                <a:spcPts val="0"/>
              </a:spcAft>
              <a:buNone/>
            </a:pPr>
            <a:r>
              <a:rPr lang="en"/>
              <a:t>Reaction Wheels</a:t>
            </a:r>
            <a:endParaRPr/>
          </a:p>
          <a:p>
            <a:pPr indent="-311150" lvl="0" marL="457200" rtl="0" algn="l">
              <a:lnSpc>
                <a:spcPct val="100000"/>
              </a:lnSpc>
              <a:spcBef>
                <a:spcPts val="1200"/>
              </a:spcBef>
              <a:spcAft>
                <a:spcPts val="0"/>
              </a:spcAft>
              <a:buSzPts val="1300"/>
              <a:buChar char="-"/>
            </a:pPr>
            <a:r>
              <a:rPr lang="en"/>
              <a:t>Can also be used to control pointing in orbit, with three axis control.</a:t>
            </a:r>
            <a:endParaRPr/>
          </a:p>
          <a:p>
            <a:pPr indent="0" lvl="0" marL="0" rtl="0" algn="l">
              <a:lnSpc>
                <a:spcPct val="100000"/>
              </a:lnSpc>
              <a:spcBef>
                <a:spcPts val="1200"/>
              </a:spcBef>
              <a:spcAft>
                <a:spcPts val="0"/>
              </a:spcAft>
              <a:buNone/>
            </a:pPr>
            <a:r>
              <a:rPr lang="en"/>
              <a:t>Star Tracker</a:t>
            </a:r>
            <a:endParaRPr/>
          </a:p>
          <a:p>
            <a:pPr indent="-311150" lvl="0" marL="457200" rtl="0" algn="l">
              <a:lnSpc>
                <a:spcPct val="100000"/>
              </a:lnSpc>
              <a:spcBef>
                <a:spcPts val="1200"/>
              </a:spcBef>
              <a:spcAft>
                <a:spcPts val="0"/>
              </a:spcAft>
              <a:buSzPts val="1300"/>
              <a:buChar char="-"/>
            </a:pPr>
            <a:r>
              <a:rPr lang="en"/>
              <a:t>Used to find the orientation of the spacecraft relative to constellations and stars.</a:t>
            </a:r>
            <a:endParaRPr/>
          </a:p>
          <a:p>
            <a:pPr indent="-311150" lvl="0" marL="457200" rtl="0" algn="l">
              <a:lnSpc>
                <a:spcPct val="100000"/>
              </a:lnSpc>
              <a:spcBef>
                <a:spcPts val="0"/>
              </a:spcBef>
              <a:spcAft>
                <a:spcPts val="0"/>
              </a:spcAft>
              <a:buSzPts val="1300"/>
              <a:buChar char="-"/>
            </a:pPr>
            <a:r>
              <a:rPr lang="en"/>
              <a:t>Guides us to Europa/makes sure our attitude is correct.</a:t>
            </a:r>
            <a:endParaRPr/>
          </a:p>
        </p:txBody>
      </p:sp>
      <p:pic>
        <p:nvPicPr>
          <p:cNvPr id="125" name="Google Shape;125;p22"/>
          <p:cNvPicPr preferRelativeResize="0"/>
          <p:nvPr/>
        </p:nvPicPr>
        <p:blipFill>
          <a:blip r:embed="rId3">
            <a:alphaModFix/>
          </a:blip>
          <a:stretch>
            <a:fillRect/>
          </a:stretch>
        </p:blipFill>
        <p:spPr>
          <a:xfrm>
            <a:off x="2467875" y="-49725"/>
            <a:ext cx="1838226" cy="2360616"/>
          </a:xfrm>
          <a:prstGeom prst="rect">
            <a:avLst/>
          </a:prstGeom>
          <a:noFill/>
          <a:ln>
            <a:noFill/>
          </a:ln>
        </p:spPr>
      </p:pic>
      <p:pic>
        <p:nvPicPr>
          <p:cNvPr id="126" name="Google Shape;126;p22"/>
          <p:cNvPicPr preferRelativeResize="0"/>
          <p:nvPr/>
        </p:nvPicPr>
        <p:blipFill>
          <a:blip r:embed="rId4">
            <a:alphaModFix/>
          </a:blip>
          <a:stretch>
            <a:fillRect/>
          </a:stretch>
        </p:blipFill>
        <p:spPr>
          <a:xfrm>
            <a:off x="0" y="2310888"/>
            <a:ext cx="4306099" cy="28326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Communication</a:t>
            </a:r>
            <a:endParaRPr/>
          </a:p>
        </p:txBody>
      </p:sp>
      <p:sp>
        <p:nvSpPr>
          <p:cNvPr id="132" name="Google Shape;132;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The </a:t>
            </a:r>
            <a:r>
              <a:rPr lang="en"/>
              <a:t>satellite</a:t>
            </a:r>
            <a:r>
              <a:rPr lang="en"/>
              <a:t> will use a X band radio frequency of 8.4 GHz and a Ka band radio frequency of 32 GHz. </a:t>
            </a:r>
            <a:endParaRPr/>
          </a:p>
          <a:p>
            <a:pPr indent="-311150" lvl="0" marL="457200" rtl="0" algn="l">
              <a:spcBef>
                <a:spcPts val="0"/>
              </a:spcBef>
              <a:spcAft>
                <a:spcPts val="0"/>
              </a:spcAft>
              <a:buSzPts val="1300"/>
              <a:buChar char="-"/>
            </a:pPr>
            <a:r>
              <a:rPr lang="en"/>
              <a:t>Probe will use UHF band radio frequency of 3 GHz.</a:t>
            </a:r>
            <a:endParaRPr/>
          </a:p>
          <a:p>
            <a:pPr indent="-311150" lvl="0" marL="457200" rtl="0" algn="l">
              <a:spcBef>
                <a:spcPts val="0"/>
              </a:spcBef>
              <a:spcAft>
                <a:spcPts val="0"/>
              </a:spcAft>
              <a:buSzPts val="1300"/>
              <a:buChar char="-"/>
            </a:pPr>
            <a:r>
              <a:rPr lang="en"/>
              <a:t>Frequency Band Selection approved by The National Telecommunications and Information Administration (NTIA).</a:t>
            </a:r>
            <a:endParaRPr/>
          </a:p>
          <a:p>
            <a:pPr indent="-311150" lvl="0" marL="457200" rtl="0" algn="l">
              <a:spcBef>
                <a:spcPts val="0"/>
              </a:spcBef>
              <a:spcAft>
                <a:spcPts val="0"/>
              </a:spcAft>
              <a:buSzPts val="1300"/>
              <a:buChar char="-"/>
            </a:pPr>
            <a:r>
              <a:rPr lang="en"/>
              <a:t>The modulation technique for both the uplink and downlink will use Quadrature Phase-Shift Keying (QPSK) to support high data rates, the best power efficiency possible, and relatively narrow main lobe width</a:t>
            </a:r>
            <a:endParaRPr/>
          </a:p>
          <a:p>
            <a:pPr indent="-311150" lvl="0" marL="457200" rtl="0" algn="l">
              <a:spcBef>
                <a:spcPts val="0"/>
              </a:spcBef>
              <a:spcAft>
                <a:spcPts val="0"/>
              </a:spcAft>
              <a:buSzPts val="1300"/>
              <a:buChar char="-"/>
            </a:pPr>
            <a:r>
              <a:rPr lang="en"/>
              <a:t>A roughly 3m High gain to High gain antenna for </a:t>
            </a:r>
            <a:r>
              <a:rPr lang="en"/>
              <a:t>satellite</a:t>
            </a:r>
            <a:endParaRPr/>
          </a:p>
          <a:p>
            <a:pPr indent="-311150" lvl="0" marL="457200" rtl="0" algn="l">
              <a:spcBef>
                <a:spcPts val="0"/>
              </a:spcBef>
              <a:spcAft>
                <a:spcPts val="0"/>
              </a:spcAft>
              <a:buSzPts val="1300"/>
              <a:buChar char="-"/>
            </a:pPr>
            <a:r>
              <a:rPr lang="en"/>
              <a:t>Low and high gain antennas on probe.</a:t>
            </a:r>
            <a:endParaRPr/>
          </a:p>
          <a:p>
            <a:pPr indent="0" lvl="0" marL="457200" rtl="0" algn="l">
              <a:spcBef>
                <a:spcPts val="1200"/>
              </a:spcBef>
              <a:spcAft>
                <a:spcPts val="1200"/>
              </a:spcAft>
              <a:buNone/>
            </a:pPr>
            <a:r>
              <a:t/>
            </a:r>
            <a:endParaRPr/>
          </a:p>
        </p:txBody>
      </p:sp>
      <p:pic>
        <p:nvPicPr>
          <p:cNvPr id="133" name="Google Shape;133;p23"/>
          <p:cNvPicPr preferRelativeResize="0"/>
          <p:nvPr/>
        </p:nvPicPr>
        <p:blipFill rotWithShape="1">
          <a:blip r:embed="rId3">
            <a:alphaModFix/>
          </a:blip>
          <a:srcRect b="18639" l="0" r="0" t="0"/>
          <a:stretch/>
        </p:blipFill>
        <p:spPr>
          <a:xfrm>
            <a:off x="564663" y="1670175"/>
            <a:ext cx="3200624" cy="3473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Launch Vehicle Options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SpaceX Falcon Heavy</a:t>
            </a:r>
            <a:endParaRPr/>
          </a:p>
        </p:txBody>
      </p:sp>
      <p:sp>
        <p:nvSpPr>
          <p:cNvPr id="144" name="Google Shape;144;p25"/>
          <p:cNvSpPr txBox="1"/>
          <p:nvPr>
            <p:ph idx="1" type="body"/>
          </p:nvPr>
        </p:nvSpPr>
        <p:spPr>
          <a:xfrm>
            <a:off x="4644675" y="86156"/>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Falcon Heavy has 22.2 MN of total thrust at liftoff in its first stage, and has a wet mass of 1.42 million kg. Dry mass is ~50% of the wet. This launch vehicle is </a:t>
            </a:r>
            <a:r>
              <a:rPr lang="en"/>
              <a:t>already </a:t>
            </a:r>
            <a:r>
              <a:rPr lang="en"/>
              <a:t>planned to take a spacecraft to </a:t>
            </a:r>
            <a:r>
              <a:rPr lang="en"/>
              <a:t>Jupiter, and has a payload of 26761</a:t>
            </a:r>
            <a:r>
              <a:rPr lang="en"/>
              <a:t> kg that it can take to deep space.</a:t>
            </a:r>
            <a:endParaRPr/>
          </a:p>
          <a:p>
            <a:pPr indent="0" lvl="0" marL="0" rtl="0" algn="l">
              <a:spcBef>
                <a:spcPts val="1200"/>
              </a:spcBef>
              <a:spcAft>
                <a:spcPts val="1200"/>
              </a:spcAft>
              <a:buNone/>
            </a:pPr>
            <a:r>
              <a:rPr lang="en"/>
              <a:t>This booster uses LOX and rocket-grade kerosene as a propellant with a specific impulse at sea level of 300s and 353s in a vacuum. There are two strap-on Falcon 9 like boosters with the heavy booster in the middle for launch.</a:t>
            </a:r>
            <a:endParaRPr/>
          </a:p>
        </p:txBody>
      </p:sp>
      <p:pic>
        <p:nvPicPr>
          <p:cNvPr id="145" name="Google Shape;145;p25"/>
          <p:cNvPicPr preferRelativeResize="0"/>
          <p:nvPr/>
        </p:nvPicPr>
        <p:blipFill>
          <a:blip r:embed="rId3">
            <a:alphaModFix/>
          </a:blip>
          <a:stretch>
            <a:fillRect/>
          </a:stretch>
        </p:blipFill>
        <p:spPr>
          <a:xfrm>
            <a:off x="0" y="2719425"/>
            <a:ext cx="4312199" cy="2424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NASA Space Launch System (SLS)</a:t>
            </a:r>
            <a:endParaRPr/>
          </a:p>
        </p:txBody>
      </p:sp>
      <p:sp>
        <p:nvSpPr>
          <p:cNvPr id="151" name="Google Shape;151;p26"/>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NASA Space Launch System was designed to take large payloads into deep space and has a maximum launch thrust of 41 MN using block 2 configuration. The launch mass is 2600-2950 metric tons, with the propellant mass about ~50% of that. It can take about 27362 kgs to Jupiter</a:t>
            </a:r>
            <a:endParaRPr/>
          </a:p>
          <a:p>
            <a:pPr indent="0" lvl="0" marL="0" rtl="0" algn="l">
              <a:spcBef>
                <a:spcPts val="1200"/>
              </a:spcBef>
              <a:spcAft>
                <a:spcPts val="1200"/>
              </a:spcAft>
              <a:buNone/>
            </a:pPr>
            <a:r>
              <a:rPr lang="en"/>
              <a:t>The SLS vehicle first stage uses 2 strap on solid rocket boosters in the first stage with Polybutadiene acrylonitrile (PBAN) solid propellant, with a specific impulse of 268s, along with a core booster with 4 RS-25D engines with LOX w/ LH2 propellant that has a specific impulse of 451s.</a:t>
            </a:r>
            <a:endParaRPr/>
          </a:p>
        </p:txBody>
      </p:sp>
      <p:pic>
        <p:nvPicPr>
          <p:cNvPr id="152" name="Google Shape;152;p26"/>
          <p:cNvPicPr preferRelativeResize="0"/>
          <p:nvPr/>
        </p:nvPicPr>
        <p:blipFill>
          <a:blip r:embed="rId3">
            <a:alphaModFix/>
          </a:blip>
          <a:stretch>
            <a:fillRect/>
          </a:stretch>
        </p:blipFill>
        <p:spPr>
          <a:xfrm>
            <a:off x="0" y="2479625"/>
            <a:ext cx="4314648" cy="268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Concepts of Operations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Interplanetary Travel- Getting to Europa</a:t>
            </a:r>
            <a:endParaRPr/>
          </a:p>
          <a:p>
            <a:pPr indent="0" lvl="0" marL="0" rtl="0" algn="l">
              <a:spcBef>
                <a:spcPts val="0"/>
              </a:spcBef>
              <a:spcAft>
                <a:spcPts val="0"/>
              </a:spcAft>
              <a:buNone/>
            </a:pPr>
            <a:r>
              <a:t/>
            </a:r>
            <a:endParaRPr/>
          </a:p>
        </p:txBody>
      </p:sp>
      <p:sp>
        <p:nvSpPr>
          <p:cNvPr id="163" name="Google Shape;163;p28"/>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Lift  off from launch site, Kennedy Space Center</a:t>
            </a:r>
            <a:endParaRPr/>
          </a:p>
          <a:p>
            <a:pPr indent="-311150" lvl="0" marL="457200" rtl="0" algn="l">
              <a:spcBef>
                <a:spcPts val="0"/>
              </a:spcBef>
              <a:spcAft>
                <a:spcPts val="0"/>
              </a:spcAft>
              <a:buSzPts val="1300"/>
              <a:buChar char="●"/>
            </a:pPr>
            <a:r>
              <a:rPr lang="en"/>
              <a:t>Circularize</a:t>
            </a:r>
            <a:r>
              <a:rPr lang="en"/>
              <a:t> orbit at about 300 km altitude</a:t>
            </a:r>
            <a:endParaRPr/>
          </a:p>
          <a:p>
            <a:pPr indent="-311150" lvl="0" marL="457200" rtl="0" algn="l">
              <a:spcBef>
                <a:spcPts val="0"/>
              </a:spcBef>
              <a:spcAft>
                <a:spcPts val="0"/>
              </a:spcAft>
              <a:buSzPts val="1300"/>
              <a:buChar char="●"/>
            </a:pPr>
            <a:r>
              <a:rPr lang="en"/>
              <a:t>Perform escape trajectory </a:t>
            </a:r>
            <a:r>
              <a:rPr lang="en"/>
              <a:t>maneuver out of Earth’s SOI</a:t>
            </a:r>
            <a:endParaRPr/>
          </a:p>
          <a:p>
            <a:pPr indent="-311150" lvl="0" marL="457200" rtl="0" algn="l">
              <a:spcBef>
                <a:spcPts val="0"/>
              </a:spcBef>
              <a:spcAft>
                <a:spcPts val="0"/>
              </a:spcAft>
              <a:buSzPts val="1300"/>
              <a:buChar char="●"/>
            </a:pPr>
            <a:r>
              <a:rPr lang="en"/>
              <a:t>Do a maneuver to increase Sol centered orbit</a:t>
            </a:r>
            <a:endParaRPr/>
          </a:p>
          <a:p>
            <a:pPr indent="-311150" lvl="0" marL="457200" rtl="0" algn="l">
              <a:spcBef>
                <a:spcPts val="0"/>
              </a:spcBef>
              <a:spcAft>
                <a:spcPts val="0"/>
              </a:spcAft>
              <a:buSzPts val="1300"/>
              <a:buChar char="●"/>
            </a:pPr>
            <a:r>
              <a:rPr lang="en"/>
              <a:t>Potentially use Earth for a gravity assisted maneuver to Jupiter's orbital radius.</a:t>
            </a:r>
            <a:endParaRPr/>
          </a:p>
          <a:p>
            <a:pPr indent="-311150" lvl="0" marL="457200" rtl="0" algn="l">
              <a:spcBef>
                <a:spcPts val="0"/>
              </a:spcBef>
              <a:spcAft>
                <a:spcPts val="0"/>
              </a:spcAft>
              <a:buSzPts val="1300"/>
              <a:buChar char="●"/>
            </a:pPr>
            <a:r>
              <a:rPr lang="en"/>
              <a:t>Once in close proximity to Jupiter perform transfer to Europa’s Orbital radius about Jupiter</a:t>
            </a:r>
            <a:endParaRPr/>
          </a:p>
          <a:p>
            <a:pPr indent="-311150" lvl="0" marL="457200" rtl="0" algn="l">
              <a:spcBef>
                <a:spcPts val="0"/>
              </a:spcBef>
              <a:spcAft>
                <a:spcPts val="0"/>
              </a:spcAft>
              <a:buSzPts val="1300"/>
              <a:buChar char="●"/>
            </a:pPr>
            <a:r>
              <a:rPr lang="en"/>
              <a:t>Perform several Jupiter centered orbits at slightly higher altitude than Europa to </a:t>
            </a:r>
            <a:r>
              <a:rPr lang="en"/>
              <a:t>rendezvous</a:t>
            </a:r>
            <a:endParaRPr/>
          </a:p>
          <a:p>
            <a:pPr indent="-311150" lvl="0" marL="457200" rtl="0" algn="l">
              <a:spcBef>
                <a:spcPts val="0"/>
              </a:spcBef>
              <a:spcAft>
                <a:spcPts val="0"/>
              </a:spcAft>
              <a:buSzPts val="1300"/>
              <a:buChar char="●"/>
            </a:pPr>
            <a:r>
              <a:rPr lang="en"/>
              <a:t>Once in Europa’s SOI, we will obtain stable orbit</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Carrying </a:t>
            </a:r>
            <a:r>
              <a:rPr lang="en"/>
              <a:t>Satellite “Talos”</a:t>
            </a:r>
            <a:endParaRPr/>
          </a:p>
        </p:txBody>
      </p:sp>
      <p:sp>
        <p:nvSpPr>
          <p:cNvPr id="169" name="Google Shape;169;p29"/>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Establish</a:t>
            </a:r>
            <a:r>
              <a:rPr lang="en"/>
              <a:t> stable, low altitude, polar orbit of Europa</a:t>
            </a:r>
            <a:endParaRPr/>
          </a:p>
          <a:p>
            <a:pPr indent="-311150" lvl="0" marL="457200" rtl="0" algn="l">
              <a:spcBef>
                <a:spcPts val="0"/>
              </a:spcBef>
              <a:spcAft>
                <a:spcPts val="0"/>
              </a:spcAft>
              <a:buSzPts val="1300"/>
              <a:buChar char="●"/>
            </a:pPr>
            <a:r>
              <a:rPr lang="en"/>
              <a:t>Attempt to intercept liquid from surface </a:t>
            </a:r>
            <a:r>
              <a:rPr lang="en"/>
              <a:t>geysers</a:t>
            </a:r>
            <a:r>
              <a:rPr lang="en"/>
              <a:t> </a:t>
            </a:r>
            <a:endParaRPr/>
          </a:p>
          <a:p>
            <a:pPr indent="-311150" lvl="0" marL="457200" rtl="0" algn="l">
              <a:spcBef>
                <a:spcPts val="0"/>
              </a:spcBef>
              <a:spcAft>
                <a:spcPts val="0"/>
              </a:spcAft>
              <a:buSzPts val="1300"/>
              <a:buChar char="●"/>
            </a:pPr>
            <a:r>
              <a:rPr lang="en"/>
              <a:t>Use Pilum as </a:t>
            </a:r>
            <a:r>
              <a:rPr lang="en"/>
              <a:t>shield</a:t>
            </a:r>
            <a:r>
              <a:rPr lang="en"/>
              <a:t> and </a:t>
            </a:r>
            <a:r>
              <a:rPr lang="en"/>
              <a:t>analyzer</a:t>
            </a:r>
            <a:r>
              <a:rPr lang="en"/>
              <a:t> for plume</a:t>
            </a:r>
            <a:endParaRPr/>
          </a:p>
          <a:p>
            <a:pPr indent="-311150" lvl="0" marL="457200" rtl="0" algn="l">
              <a:spcBef>
                <a:spcPts val="0"/>
              </a:spcBef>
              <a:spcAft>
                <a:spcPts val="0"/>
              </a:spcAft>
              <a:buSzPts val="1300"/>
              <a:buChar char="●"/>
            </a:pPr>
            <a:r>
              <a:rPr lang="en"/>
              <a:t>E</a:t>
            </a:r>
            <a:r>
              <a:rPr lang="en"/>
              <a:t>stablish</a:t>
            </a:r>
            <a:r>
              <a:rPr lang="en"/>
              <a:t> communication relay between mission control and Pilum</a:t>
            </a:r>
            <a:endParaRPr/>
          </a:p>
          <a:p>
            <a:pPr indent="-311150" lvl="0" marL="457200" rtl="0" algn="l">
              <a:spcBef>
                <a:spcPts val="0"/>
              </a:spcBef>
              <a:spcAft>
                <a:spcPts val="0"/>
              </a:spcAft>
              <a:buSzPts val="1300"/>
              <a:buChar char="●"/>
            </a:pPr>
            <a:r>
              <a:rPr lang="en"/>
              <a:t>Deploy Pilum</a:t>
            </a:r>
            <a:endParaRPr/>
          </a:p>
          <a:p>
            <a:pPr indent="-311150" lvl="0" marL="457200" rtl="0" algn="l">
              <a:spcBef>
                <a:spcPts val="0"/>
              </a:spcBef>
              <a:spcAft>
                <a:spcPts val="0"/>
              </a:spcAft>
              <a:buSzPts val="1300"/>
              <a:buChar char="●"/>
            </a:pPr>
            <a:r>
              <a:rPr lang="en"/>
              <a:t>Begin scan of surface topology</a:t>
            </a:r>
            <a:endParaRPr/>
          </a:p>
          <a:p>
            <a:pPr indent="0" lvl="0" marL="0" rtl="0" algn="l">
              <a:spcBef>
                <a:spcPts val="1200"/>
              </a:spcBef>
              <a:spcAft>
                <a:spcPts val="1200"/>
              </a:spcAft>
              <a:buNone/>
            </a:pPr>
            <a:r>
              <a:t/>
            </a:r>
            <a:endParaRPr/>
          </a:p>
        </p:txBody>
      </p:sp>
      <p:pic>
        <p:nvPicPr>
          <p:cNvPr id="170" name="Google Shape;170;p29"/>
          <p:cNvPicPr preferRelativeResize="0"/>
          <p:nvPr/>
        </p:nvPicPr>
        <p:blipFill>
          <a:blip r:embed="rId3">
            <a:alphaModFix/>
          </a:blip>
          <a:stretch>
            <a:fillRect/>
          </a:stretch>
        </p:blipFill>
        <p:spPr>
          <a:xfrm>
            <a:off x="3700" y="1840650"/>
            <a:ext cx="4322550" cy="247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190875" y="500925"/>
            <a:ext cx="40311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Discovery</a:t>
            </a:r>
            <a:r>
              <a:rPr lang="en"/>
              <a:t> Drill</a:t>
            </a:r>
            <a:endParaRPr/>
          </a:p>
          <a:p>
            <a:pPr indent="0" lvl="0" marL="0" rtl="0" algn="ctr">
              <a:spcBef>
                <a:spcPts val="0"/>
              </a:spcBef>
              <a:spcAft>
                <a:spcPts val="0"/>
              </a:spcAft>
              <a:buNone/>
            </a:pPr>
            <a:r>
              <a:rPr lang="en"/>
              <a:t>”Pilum”</a:t>
            </a:r>
            <a:endParaRPr/>
          </a:p>
          <a:p>
            <a:pPr indent="0" lvl="0" marL="0" rtl="0" algn="ctr">
              <a:spcBef>
                <a:spcPts val="0"/>
              </a:spcBef>
              <a:spcAft>
                <a:spcPts val="0"/>
              </a:spcAft>
              <a:buNone/>
            </a:pPr>
            <a:r>
              <a:t/>
            </a:r>
            <a:endParaRPr/>
          </a:p>
        </p:txBody>
      </p:sp>
      <p:sp>
        <p:nvSpPr>
          <p:cNvPr id="176" name="Google Shape;176;p30"/>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Stay in orbit until a water plume has been intercepted</a:t>
            </a:r>
            <a:endParaRPr/>
          </a:p>
          <a:p>
            <a:pPr indent="-311150" lvl="0" marL="457200" rtl="0" algn="l">
              <a:spcBef>
                <a:spcPts val="0"/>
              </a:spcBef>
              <a:spcAft>
                <a:spcPts val="0"/>
              </a:spcAft>
              <a:buSzPts val="1300"/>
              <a:buChar char="●"/>
            </a:pPr>
            <a:r>
              <a:rPr lang="en"/>
              <a:t>Analyzes the content of the plume</a:t>
            </a:r>
            <a:endParaRPr/>
          </a:p>
          <a:p>
            <a:pPr indent="-311150" lvl="0" marL="457200" rtl="0" algn="l">
              <a:spcBef>
                <a:spcPts val="0"/>
              </a:spcBef>
              <a:spcAft>
                <a:spcPts val="0"/>
              </a:spcAft>
              <a:buSzPts val="1300"/>
              <a:buChar char="●"/>
            </a:pPr>
            <a:r>
              <a:rPr lang="en"/>
              <a:t>Deploy from Talos</a:t>
            </a:r>
            <a:endParaRPr/>
          </a:p>
          <a:p>
            <a:pPr indent="-311150" lvl="0" marL="457200" rtl="0" algn="l">
              <a:spcBef>
                <a:spcPts val="0"/>
              </a:spcBef>
              <a:spcAft>
                <a:spcPts val="0"/>
              </a:spcAft>
              <a:buSzPts val="1300"/>
              <a:buChar char="●"/>
            </a:pPr>
            <a:r>
              <a:rPr lang="en"/>
              <a:t>Small retrograde thrust in Europain orbit ~41.268 m/s Delta V to obtain touchdown trajectory</a:t>
            </a:r>
            <a:endParaRPr/>
          </a:p>
          <a:p>
            <a:pPr indent="-311150" lvl="0" marL="457200" rtl="0" algn="l">
              <a:spcBef>
                <a:spcPts val="0"/>
              </a:spcBef>
              <a:spcAft>
                <a:spcPts val="0"/>
              </a:spcAft>
              <a:buSzPts val="1300"/>
              <a:buChar char="●"/>
            </a:pPr>
            <a:r>
              <a:rPr lang="en"/>
              <a:t>Detach from thruster and prepare landing gear</a:t>
            </a:r>
            <a:endParaRPr/>
          </a:p>
          <a:p>
            <a:pPr indent="-311150" lvl="0" marL="457200" rtl="0" algn="l">
              <a:spcBef>
                <a:spcPts val="0"/>
              </a:spcBef>
              <a:spcAft>
                <a:spcPts val="0"/>
              </a:spcAft>
              <a:buSzPts val="1300"/>
              <a:buChar char="●"/>
            </a:pPr>
            <a:r>
              <a:rPr lang="en"/>
              <a:t>Reach surface ice</a:t>
            </a:r>
            <a:endParaRPr/>
          </a:p>
          <a:p>
            <a:pPr indent="-311150" lvl="0" marL="457200" rtl="0" algn="l">
              <a:spcBef>
                <a:spcPts val="0"/>
              </a:spcBef>
              <a:spcAft>
                <a:spcPts val="0"/>
              </a:spcAft>
              <a:buSzPts val="1300"/>
              <a:buChar char="●"/>
            </a:pPr>
            <a:r>
              <a:rPr lang="en"/>
              <a:t>Use thermally enhanced drill to penetrate </a:t>
            </a:r>
            <a:endParaRPr/>
          </a:p>
          <a:p>
            <a:pPr indent="-311150" lvl="0" marL="457200" rtl="0" algn="l">
              <a:spcBef>
                <a:spcPts val="0"/>
              </a:spcBef>
              <a:spcAft>
                <a:spcPts val="0"/>
              </a:spcAft>
              <a:buSzPts val="1300"/>
              <a:buChar char="●"/>
            </a:pPr>
            <a:r>
              <a:rPr lang="en"/>
              <a:t>Utilize </a:t>
            </a:r>
            <a:r>
              <a:rPr lang="en"/>
              <a:t>nuclear</a:t>
            </a:r>
            <a:r>
              <a:rPr lang="en"/>
              <a:t> heating and electrical power generator </a:t>
            </a:r>
            <a:endParaRPr/>
          </a:p>
        </p:txBody>
      </p:sp>
      <p:pic>
        <p:nvPicPr>
          <p:cNvPr id="177" name="Google Shape;177;p30"/>
          <p:cNvPicPr preferRelativeResize="0"/>
          <p:nvPr/>
        </p:nvPicPr>
        <p:blipFill>
          <a:blip r:embed="rId3">
            <a:alphaModFix/>
          </a:blip>
          <a:stretch>
            <a:fillRect/>
          </a:stretch>
        </p:blipFill>
        <p:spPr>
          <a:xfrm>
            <a:off x="445950" y="1521249"/>
            <a:ext cx="3520951" cy="341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Initial Mass and Power Budgets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Europa</a:t>
            </a:r>
            <a:endParaRPr/>
          </a:p>
        </p:txBody>
      </p:sp>
      <p:sp>
        <p:nvSpPr>
          <p:cNvPr id="72" name="Google Shape;72;p14"/>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Europa is the 6th closest moon of Jupiter with an orbital radius of ~671,000 km, period of ~84 hours, and is Jovian-synchronous, meaning, like our moon, the same half of Europa faces Jupiter at all times. Its size is about 90% of our </a:t>
            </a:r>
            <a:r>
              <a:rPr lang="en"/>
              <a:t>moon's</a:t>
            </a:r>
            <a:r>
              <a:rPr lang="en"/>
              <a:t> size meaning if gravitational acceleration is only 1.315m/s^2. Its surface is </a:t>
            </a:r>
            <a:r>
              <a:rPr lang="en"/>
              <a:t>covered</a:t>
            </a:r>
            <a:r>
              <a:rPr lang="en"/>
              <a:t> in a thick layer, ~15-25 km of ice other than potential water vents that were seen by Hubble to be spewing liquid particulate into the space around it. Europa’s oxygen rich </a:t>
            </a:r>
            <a:r>
              <a:rPr lang="en"/>
              <a:t>atmosphere and presence of water, even in solid form, open up the possibility of discovering signs of life.</a:t>
            </a:r>
            <a:endParaRPr/>
          </a:p>
        </p:txBody>
      </p:sp>
      <p:pic>
        <p:nvPicPr>
          <p:cNvPr id="73" name="Google Shape;73;p14"/>
          <p:cNvPicPr preferRelativeResize="0"/>
          <p:nvPr/>
        </p:nvPicPr>
        <p:blipFill rotWithShape="1">
          <a:blip r:embed="rId3">
            <a:alphaModFix/>
          </a:blip>
          <a:srcRect b="-6141" l="-1695" r="-1685" t="-6141"/>
          <a:stretch/>
        </p:blipFill>
        <p:spPr>
          <a:xfrm>
            <a:off x="-59062" y="1942075"/>
            <a:ext cx="4448077" cy="3397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75300" y="156550"/>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Mass Budget</a:t>
            </a:r>
            <a:endParaRPr/>
          </a:p>
        </p:txBody>
      </p:sp>
      <p:sp>
        <p:nvSpPr>
          <p:cNvPr id="188" name="Google Shape;188;p32"/>
          <p:cNvSpPr txBox="1"/>
          <p:nvPr>
            <p:ph idx="1" type="body"/>
          </p:nvPr>
        </p:nvSpPr>
        <p:spPr>
          <a:xfrm>
            <a:off x="4335675" y="1017800"/>
            <a:ext cx="44967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following masses and subsequent mass </a:t>
            </a:r>
            <a:r>
              <a:rPr lang="en"/>
              <a:t>budget</a:t>
            </a:r>
            <a:r>
              <a:rPr lang="en"/>
              <a:t> are based loosely on the mass of the Europa Clipper and the mass budgets included in the New SMAD textbook used in class.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Estimated dry mass of Pilum (Probe): 1000 kg</a:t>
            </a:r>
            <a:endParaRPr/>
          </a:p>
          <a:p>
            <a:pPr indent="0" lvl="0" marL="0" rtl="0" algn="l">
              <a:spcBef>
                <a:spcPts val="1200"/>
              </a:spcBef>
              <a:spcAft>
                <a:spcPts val="0"/>
              </a:spcAft>
              <a:buNone/>
            </a:pPr>
            <a:r>
              <a:rPr lang="en"/>
              <a:t>Estimated dry mass of Talos (Satellite): 3,500 kg</a:t>
            </a:r>
            <a:endParaRPr/>
          </a:p>
          <a:p>
            <a:pPr indent="0" lvl="0" marL="0" rtl="0" algn="l">
              <a:spcBef>
                <a:spcPts val="1200"/>
              </a:spcBef>
              <a:spcAft>
                <a:spcPts val="1200"/>
              </a:spcAft>
              <a:buNone/>
            </a:pPr>
            <a:r>
              <a:rPr lang="en"/>
              <a:t>Estimated wet mass of Talos (Satellite): 7,350 kg</a:t>
            </a:r>
            <a:endParaRPr/>
          </a:p>
        </p:txBody>
      </p:sp>
      <p:pic>
        <p:nvPicPr>
          <p:cNvPr id="189" name="Google Shape;189;p32"/>
          <p:cNvPicPr preferRelativeResize="0"/>
          <p:nvPr/>
        </p:nvPicPr>
        <p:blipFill>
          <a:blip r:embed="rId3">
            <a:alphaModFix/>
          </a:blip>
          <a:stretch>
            <a:fillRect/>
          </a:stretch>
        </p:blipFill>
        <p:spPr>
          <a:xfrm>
            <a:off x="1122000" y="706750"/>
            <a:ext cx="2213075" cy="2256075"/>
          </a:xfrm>
          <a:prstGeom prst="rect">
            <a:avLst/>
          </a:prstGeom>
          <a:noFill/>
          <a:ln>
            <a:noFill/>
          </a:ln>
        </p:spPr>
      </p:pic>
      <p:pic>
        <p:nvPicPr>
          <p:cNvPr id="190" name="Google Shape;190;p32"/>
          <p:cNvPicPr preferRelativeResize="0"/>
          <p:nvPr/>
        </p:nvPicPr>
        <p:blipFill>
          <a:blip r:embed="rId4">
            <a:alphaModFix/>
          </a:blip>
          <a:stretch>
            <a:fillRect/>
          </a:stretch>
        </p:blipFill>
        <p:spPr>
          <a:xfrm>
            <a:off x="1122000" y="2997125"/>
            <a:ext cx="2213076" cy="20842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Power Budget</a:t>
            </a:r>
            <a:endParaRPr/>
          </a:p>
        </p:txBody>
      </p:sp>
      <p:sp>
        <p:nvSpPr>
          <p:cNvPr id="196" name="Google Shape;196;p33"/>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Power usage will be different depending on stage of operation. During the Earth to Earth and Earth to Jupiter </a:t>
            </a:r>
            <a:r>
              <a:rPr lang="en"/>
              <a:t>maneuvers,</a:t>
            </a:r>
            <a:r>
              <a:rPr lang="en"/>
              <a:t> more power may be dedicated to propulsion and controls to ensure arrival, however, once at Europa, more power will be </a:t>
            </a:r>
            <a:r>
              <a:rPr lang="en"/>
              <a:t>dedicated to TT&amp;C, payload science, ect.</a:t>
            </a:r>
            <a:endParaRPr/>
          </a:p>
          <a:p>
            <a:pPr indent="0" lvl="0" marL="0" rtl="0" algn="l">
              <a:spcBef>
                <a:spcPts val="1200"/>
              </a:spcBef>
              <a:spcAft>
                <a:spcPts val="0"/>
              </a:spcAft>
              <a:buClr>
                <a:schemeClr val="dk1"/>
              </a:buClr>
              <a:buSzPts val="1100"/>
              <a:buFont typeface="Arial"/>
              <a:buNone/>
            </a:pPr>
            <a:r>
              <a:rPr lang="en"/>
              <a:t>For the Pilum, large amount of power will be dedicated to moving, collecting, and transmitting data back to Talos. Movement will likely be linked to mechanisms.</a:t>
            </a:r>
            <a:endParaRPr/>
          </a:p>
          <a:p>
            <a:pPr indent="0" lvl="0" marL="0" rtl="0" algn="l">
              <a:spcBef>
                <a:spcPts val="1200"/>
              </a:spcBef>
              <a:spcAft>
                <a:spcPts val="1200"/>
              </a:spcAft>
              <a:buClr>
                <a:schemeClr val="dk1"/>
              </a:buClr>
              <a:buSzPts val="1100"/>
              <a:buFont typeface="Arial"/>
              <a:buNone/>
            </a:pPr>
            <a:r>
              <a:t/>
            </a:r>
            <a:endParaRPr/>
          </a:p>
        </p:txBody>
      </p:sp>
      <p:pic>
        <p:nvPicPr>
          <p:cNvPr id="197" name="Google Shape;197;p33"/>
          <p:cNvPicPr preferRelativeResize="0"/>
          <p:nvPr/>
        </p:nvPicPr>
        <p:blipFill>
          <a:blip r:embed="rId3">
            <a:alphaModFix/>
          </a:blip>
          <a:stretch>
            <a:fillRect/>
          </a:stretch>
        </p:blipFill>
        <p:spPr>
          <a:xfrm>
            <a:off x="156450" y="3201216"/>
            <a:ext cx="4017025" cy="1812810"/>
          </a:xfrm>
          <a:prstGeom prst="rect">
            <a:avLst/>
          </a:prstGeom>
          <a:noFill/>
          <a:ln>
            <a:noFill/>
          </a:ln>
        </p:spPr>
      </p:pic>
      <p:pic>
        <p:nvPicPr>
          <p:cNvPr id="198" name="Google Shape;198;p33"/>
          <p:cNvPicPr preferRelativeResize="0"/>
          <p:nvPr/>
        </p:nvPicPr>
        <p:blipFill>
          <a:blip r:embed="rId4">
            <a:alphaModFix/>
          </a:blip>
          <a:stretch>
            <a:fillRect/>
          </a:stretch>
        </p:blipFill>
        <p:spPr>
          <a:xfrm>
            <a:off x="156450" y="1086675"/>
            <a:ext cx="4017025" cy="20085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 Statement</a:t>
            </a:r>
            <a:endParaRPr/>
          </a:p>
        </p:txBody>
      </p:sp>
      <p:sp>
        <p:nvSpPr>
          <p:cNvPr id="79" name="Google Shape;79;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rPr lang="en" sz="1063">
                <a:solidFill>
                  <a:schemeClr val="dk1"/>
                </a:solidFill>
              </a:rPr>
              <a:t> Our mission would serve as a scientific reconnaissance mission to detect any signs or remnants of life, and also to figure out if there really is an ocean as theorized. If life is determined to have existed then went extinct, we would like to extrapolate potential reasons for the event, such as the radiation emitting from Jupiter.. Judging by the salt water and oxygen gas, we suspect organisms similar to primordial algae exist somewhere in the vast oceans of ice. Our mission would consist of a remotely controlled satellite with the objective of sustaining a low altitude, polar orbit of Europa in order to create a detailed scan of its surface topography, determine potential future landing locations, and to drop a surface contacting probe to drill and analyze surface samples, take atmospheric and temperature data, as well as provide footage of the moon. The spacecraft is also planned to try to intercept one of these plumes of water to analyze the content from orbit, much like Cassini did on Saturn’s moon Enceladus.</a:t>
            </a:r>
            <a:endParaRPr sz="1063">
              <a:solidFill>
                <a:schemeClr val="dk1"/>
              </a:solidFill>
            </a:endParaRPr>
          </a:p>
          <a:p>
            <a:pPr indent="0" lvl="0" marL="0" rtl="0" algn="l">
              <a:lnSpc>
                <a:spcPct val="95000"/>
              </a:lnSpc>
              <a:spcBef>
                <a:spcPts val="0"/>
              </a:spcBef>
              <a:spcAft>
                <a:spcPts val="0"/>
              </a:spcAft>
              <a:buClr>
                <a:schemeClr val="dk1"/>
              </a:buClr>
              <a:buSzPts val="1018"/>
              <a:buFont typeface="Arial"/>
              <a:buNone/>
            </a:pPr>
            <a:r>
              <a:t/>
            </a:r>
            <a:endParaRPr sz="1063">
              <a:solidFill>
                <a:schemeClr val="dk1"/>
              </a:solidFill>
            </a:endParaRPr>
          </a:p>
          <a:p>
            <a:pPr indent="0" lvl="0" marL="0" rtl="0" algn="l">
              <a:lnSpc>
                <a:spcPct val="95000"/>
              </a:lnSpc>
              <a:spcBef>
                <a:spcPts val="0"/>
              </a:spcBef>
              <a:spcAft>
                <a:spcPts val="0"/>
              </a:spcAft>
              <a:buClr>
                <a:schemeClr val="dk1"/>
              </a:buClr>
              <a:buSzPts val="1018"/>
              <a:buFont typeface="Arial"/>
              <a:buNone/>
            </a:pPr>
            <a:r>
              <a:rPr lang="en" sz="1063">
                <a:solidFill>
                  <a:schemeClr val="dk1"/>
                </a:solidFill>
              </a:rPr>
              <a:t>Upon completion of the previous directives, we would like to use the satellite as a communications relay to transmit the data from the probe back to earth. This mission will continue until sufficient surface data is recovered and the entirety of Europa is scanned and documented by the satellite. Following this we plan to use our leftover propellant to exit the solar system, photographing and transmitting for the remainder of the satellites life until we lose connection.</a:t>
            </a:r>
            <a:endParaRPr sz="1202"/>
          </a:p>
        </p:txBody>
      </p:sp>
      <p:pic>
        <p:nvPicPr>
          <p:cNvPr id="80" name="Google Shape;80;p15"/>
          <p:cNvPicPr preferRelativeResize="0"/>
          <p:nvPr/>
        </p:nvPicPr>
        <p:blipFill>
          <a:blip r:embed="rId3">
            <a:alphaModFix/>
          </a:blip>
          <a:stretch>
            <a:fillRect/>
          </a:stretch>
        </p:blipFill>
        <p:spPr>
          <a:xfrm>
            <a:off x="7600" y="2436000"/>
            <a:ext cx="4314750" cy="270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t/>
            </a:r>
            <a:endParaRPr/>
          </a:p>
        </p:txBody>
      </p:sp>
      <p:sp>
        <p:nvSpPr>
          <p:cNvPr id="86" name="Google Shape;86;p16"/>
          <p:cNvSpPr txBox="1"/>
          <p:nvPr>
            <p:ph idx="1" type="body"/>
          </p:nvPr>
        </p:nvSpPr>
        <p:spPr>
          <a:xfrm>
            <a:off x="4679875" y="500925"/>
            <a:ext cx="4166400" cy="409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350" u="sng">
                <a:solidFill>
                  <a:schemeClr val="dk1"/>
                </a:solidFill>
              </a:rPr>
              <a:t>Primary Objectives:</a:t>
            </a:r>
            <a:endParaRPr b="1" sz="1350"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350" u="sng">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Achieve a stable, low altitude, polar orbit of Europa for communication relays to Earth.</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Deploy a probe to the surface of Europa to transmit surface sample and visual data.</a:t>
            </a:r>
            <a:endParaRPr sz="1350">
              <a:solidFill>
                <a:schemeClr val="dk1"/>
              </a:solidFill>
            </a:endParaRPr>
          </a:p>
          <a:p>
            <a:pPr indent="0" lvl="0" marL="457200" rtl="0" algn="l">
              <a:lnSpc>
                <a:spcPct val="100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350" u="sng">
                <a:solidFill>
                  <a:schemeClr val="dk1"/>
                </a:solidFill>
              </a:rPr>
              <a:t>Secondary Objectives: </a:t>
            </a:r>
            <a:r>
              <a:rPr lang="en" sz="1350">
                <a:solidFill>
                  <a:schemeClr val="dk1"/>
                </a:solidFill>
              </a:rPr>
              <a:t> </a:t>
            </a:r>
            <a:endParaRPr sz="135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Leave solar system</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Photograph passing bodies</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Scout areas for future landings/exploration on Europa</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Intercept a water plume in orbit and collect samples from it for analysis</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en" sz="1350">
                <a:solidFill>
                  <a:schemeClr val="dk1"/>
                </a:solidFill>
              </a:rPr>
              <a:t>Study radiation waves that come from Jupiter</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Preliminary Launch Requirements: </a:t>
            </a:r>
            <a:endParaRPr/>
          </a:p>
        </p:txBody>
      </p:sp>
      <p:sp>
        <p:nvSpPr>
          <p:cNvPr id="92" name="Google Shape;92;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According</a:t>
            </a:r>
            <a:r>
              <a:rPr lang="en"/>
              <a:t> to </a:t>
            </a:r>
            <a:r>
              <a:rPr lang="en"/>
              <a:t>the Cosmic Train Schedule and Ames:</a:t>
            </a:r>
            <a:endParaRPr/>
          </a:p>
          <a:p>
            <a:pPr indent="0" lvl="0" marL="0" rtl="0" algn="l">
              <a:spcBef>
                <a:spcPts val="1200"/>
              </a:spcBef>
              <a:spcAft>
                <a:spcPts val="0"/>
              </a:spcAft>
              <a:buNone/>
            </a:pPr>
            <a:r>
              <a:rPr lang="en"/>
              <a:t>Delta V:Earth to Jupiter injection=4.31 km/s</a:t>
            </a:r>
            <a:endParaRPr/>
          </a:p>
          <a:p>
            <a:pPr indent="0" lvl="0" marL="0" rtl="0" algn="l">
              <a:spcBef>
                <a:spcPts val="1200"/>
              </a:spcBef>
              <a:spcAft>
                <a:spcPts val="0"/>
              </a:spcAft>
              <a:buNone/>
            </a:pPr>
            <a:r>
              <a:rPr lang="en"/>
              <a:t>Delta V: Post Jupiter injection=0.91 km/s </a:t>
            </a:r>
            <a:endParaRPr/>
          </a:p>
          <a:p>
            <a:pPr indent="0" lvl="0" marL="0" rtl="0" algn="l">
              <a:spcBef>
                <a:spcPts val="1200"/>
              </a:spcBef>
              <a:spcAft>
                <a:spcPts val="0"/>
              </a:spcAft>
              <a:buNone/>
            </a:pPr>
            <a:r>
              <a:rPr lang="en"/>
              <a:t>Satellite Delta V: Establish Orbit Around Europa=~1.5 km/s</a:t>
            </a:r>
            <a:endParaRPr/>
          </a:p>
          <a:p>
            <a:pPr indent="0" lvl="0" marL="0" rtl="0" algn="l">
              <a:spcBef>
                <a:spcPts val="1200"/>
              </a:spcBef>
              <a:spcAft>
                <a:spcPts val="0"/>
              </a:spcAft>
              <a:buNone/>
            </a:pPr>
            <a:r>
              <a:rPr lang="en"/>
              <a:t>Prove Delta V: Requires 41.268 m/s retrograde burn</a:t>
            </a:r>
            <a:endParaRPr/>
          </a:p>
          <a:p>
            <a:pPr indent="0" lvl="0" marL="0" rtl="0" algn="l">
              <a:spcBef>
                <a:spcPts val="1200"/>
              </a:spcBef>
              <a:spcAft>
                <a:spcPts val="0"/>
              </a:spcAft>
              <a:buNone/>
            </a:pPr>
            <a:r>
              <a:rPr lang="en"/>
              <a:t>C3=Departure Vinf^2= 25.0 km^2/s^2</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Schedule:</a:t>
            </a:r>
            <a:endParaRPr/>
          </a:p>
          <a:p>
            <a:pPr indent="-304958" lvl="0" marL="457200" rtl="0" algn="l">
              <a:spcBef>
                <a:spcPts val="1200"/>
              </a:spcBef>
              <a:spcAft>
                <a:spcPts val="0"/>
              </a:spcAft>
              <a:buSzPct val="100000"/>
              <a:buChar char="●"/>
            </a:pPr>
            <a:r>
              <a:rPr lang="en"/>
              <a:t>Proposed launch date 1/27/27</a:t>
            </a:r>
            <a:endParaRPr/>
          </a:p>
          <a:p>
            <a:pPr indent="0" lvl="0" marL="0" rtl="0" algn="l">
              <a:spcBef>
                <a:spcPts val="1200"/>
              </a:spcBef>
              <a:spcAft>
                <a:spcPts val="0"/>
              </a:spcAft>
              <a:buNone/>
            </a:pPr>
            <a:r>
              <a:rPr lang="en"/>
              <a:t>Arrival will take ~4.82 years to Jupiter + at most ~.5 years to get to Europa</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Propulsion</a:t>
            </a:r>
            <a:endParaRPr/>
          </a:p>
        </p:txBody>
      </p:sp>
      <p:sp>
        <p:nvSpPr>
          <p:cNvPr id="98" name="Google Shape;98;p18"/>
          <p:cNvSpPr txBox="1"/>
          <p:nvPr>
            <p:ph idx="1" type="body"/>
          </p:nvPr>
        </p:nvSpPr>
        <p:spPr>
          <a:xfrm>
            <a:off x="4630200" y="500925"/>
            <a:ext cx="4166400" cy="40986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SzPct val="100000"/>
              <a:buChar char="●"/>
            </a:pPr>
            <a:r>
              <a:rPr lang="en"/>
              <a:t>Need high amounts of thrust to leave Earth’s atmosphere and gravitational pull, as well as leave Jupiter’s orbit to get to Europa</a:t>
            </a:r>
            <a:endParaRPr/>
          </a:p>
          <a:p>
            <a:pPr indent="-287972" lvl="1" marL="914400" rtl="0" algn="l">
              <a:spcBef>
                <a:spcPts val="0"/>
              </a:spcBef>
              <a:spcAft>
                <a:spcPts val="0"/>
              </a:spcAft>
              <a:buSzPct val="100000"/>
              <a:buChar char="○"/>
            </a:pPr>
            <a:r>
              <a:rPr lang="en"/>
              <a:t>Will utilize chemical propellants</a:t>
            </a:r>
            <a:endParaRPr/>
          </a:p>
          <a:p>
            <a:pPr indent="-298767" lvl="0" marL="457200" rtl="0" algn="l">
              <a:spcBef>
                <a:spcPts val="0"/>
              </a:spcBef>
              <a:spcAft>
                <a:spcPts val="0"/>
              </a:spcAft>
              <a:buSzPct val="100000"/>
              <a:buChar char="●"/>
            </a:pPr>
            <a:r>
              <a:rPr lang="en"/>
              <a:t>Will use ion propulsion for travel across space, is incredibly </a:t>
            </a:r>
            <a:r>
              <a:rPr lang="en"/>
              <a:t>efficient due to its low speed (takes 4 days to accelerate from 0 to 60 mph)</a:t>
            </a:r>
            <a:r>
              <a:rPr lang="en"/>
              <a:t> </a:t>
            </a:r>
            <a:endParaRPr/>
          </a:p>
          <a:p>
            <a:pPr indent="-287972" lvl="1" marL="914400" rtl="0" algn="l">
              <a:spcBef>
                <a:spcPts val="0"/>
              </a:spcBef>
              <a:spcAft>
                <a:spcPts val="0"/>
              </a:spcAft>
              <a:buSzPct val="100000"/>
              <a:buChar char="○"/>
            </a:pPr>
            <a:r>
              <a:rPr lang="en"/>
              <a:t>Leaning towards using Xenon as fuel source</a:t>
            </a:r>
            <a:endParaRPr/>
          </a:p>
          <a:p>
            <a:pPr indent="-298767" lvl="0" marL="457200" rtl="0" algn="l">
              <a:spcBef>
                <a:spcPts val="0"/>
              </a:spcBef>
              <a:spcAft>
                <a:spcPts val="0"/>
              </a:spcAft>
              <a:buSzPct val="100000"/>
              <a:buChar char="●"/>
            </a:pPr>
            <a:r>
              <a:rPr lang="en"/>
              <a:t>Aerojet Rocketdyne RS-25:</a:t>
            </a:r>
            <a:endParaRPr/>
          </a:p>
          <a:p>
            <a:pPr indent="-287972" lvl="1" marL="914400" rtl="0" algn="l">
              <a:spcBef>
                <a:spcPts val="0"/>
              </a:spcBef>
              <a:spcAft>
                <a:spcPts val="0"/>
              </a:spcAft>
              <a:buSzPct val="100000"/>
              <a:buChar char="○"/>
            </a:pPr>
            <a:r>
              <a:rPr lang="en" sz="1100"/>
              <a:t>1,859 kN (418,000 lbf) thrust at liftoff</a:t>
            </a:r>
            <a:endParaRPr sz="1100"/>
          </a:p>
          <a:p>
            <a:pPr indent="-287972" lvl="1" marL="914400" rtl="0" algn="l">
              <a:spcBef>
                <a:spcPts val="0"/>
              </a:spcBef>
              <a:spcAft>
                <a:spcPts val="0"/>
              </a:spcAft>
              <a:buSzPct val="100000"/>
              <a:buChar char="○"/>
            </a:pPr>
            <a:r>
              <a:rPr lang="en" sz="1100"/>
              <a:t>I_sp of 452 seconds (4.43 kN-sec/kg) in a vacuum, or 366 seconds (3.59 kN-sec/kg) at sea level</a:t>
            </a:r>
            <a:endParaRPr sz="1100"/>
          </a:p>
          <a:p>
            <a:pPr indent="-287972" lvl="1" marL="914400" rtl="0" algn="l">
              <a:spcBef>
                <a:spcPts val="0"/>
              </a:spcBef>
              <a:spcAft>
                <a:spcPts val="0"/>
              </a:spcAft>
              <a:buSzPct val="100000"/>
              <a:buChar char="○"/>
            </a:pPr>
            <a:r>
              <a:rPr lang="en" sz="1100"/>
              <a:t>Mass of approximately 3.5 tonnes (7,700 pounds), and is capable of throttling between 67% and 109%</a:t>
            </a:r>
            <a:endParaRPr/>
          </a:p>
          <a:p>
            <a:pPr indent="-298767" lvl="0" marL="457200" rtl="0" algn="l">
              <a:spcBef>
                <a:spcPts val="0"/>
              </a:spcBef>
              <a:spcAft>
                <a:spcPts val="0"/>
              </a:spcAft>
              <a:buSzPct val="100000"/>
              <a:buChar char="●"/>
            </a:pPr>
            <a:r>
              <a:rPr lang="en"/>
              <a:t>Hall-effect thruster:</a:t>
            </a:r>
            <a:endParaRPr/>
          </a:p>
          <a:p>
            <a:pPr indent="-287972" lvl="1" marL="914400" rtl="0" algn="l">
              <a:spcBef>
                <a:spcPts val="0"/>
              </a:spcBef>
              <a:spcAft>
                <a:spcPts val="0"/>
              </a:spcAft>
              <a:buSzPct val="100000"/>
              <a:buChar char="○"/>
            </a:pPr>
            <a:r>
              <a:rPr lang="en"/>
              <a:t>I_sp ≈ 1600 seconds</a:t>
            </a:r>
            <a:endParaRPr/>
          </a:p>
          <a:p>
            <a:pPr indent="-287972" lvl="1" marL="914400" rtl="0" algn="l">
              <a:spcBef>
                <a:spcPts val="0"/>
              </a:spcBef>
              <a:spcAft>
                <a:spcPts val="0"/>
              </a:spcAft>
              <a:buSzPct val="100000"/>
              <a:buChar char="○"/>
            </a:pPr>
            <a:r>
              <a:rPr lang="en"/>
              <a:t>As of 2009, Hall-effect thrusters ranged in input power levels from 1.35 to 10 kilowatts and had exhaust velocities of 10–50 kilometers per second, with thrust of 40–600 millinewtons and efficiency in the range of 45–60 percent</a:t>
            </a:r>
            <a:endParaRPr/>
          </a:p>
          <a:p>
            <a:pPr indent="-298767" lvl="0" marL="457200" rtl="0" algn="l">
              <a:spcBef>
                <a:spcPts val="0"/>
              </a:spcBef>
              <a:spcAft>
                <a:spcPts val="0"/>
              </a:spcAft>
              <a:buSzPct val="100000"/>
              <a:buChar char="●"/>
            </a:pPr>
            <a:r>
              <a:rPr lang="en"/>
              <a:t>Nuclear Thermal Propulsion:</a:t>
            </a:r>
            <a:endParaRPr/>
          </a:p>
          <a:p>
            <a:pPr indent="-287972" lvl="1" marL="914400" rtl="0" algn="l">
              <a:spcBef>
                <a:spcPts val="0"/>
              </a:spcBef>
              <a:spcAft>
                <a:spcPts val="0"/>
              </a:spcAft>
              <a:buSzPct val="100000"/>
              <a:buChar char="○"/>
            </a:pPr>
            <a:r>
              <a:rPr lang="en"/>
              <a:t>I_sp of about 465 seconds, while NTP can achieve almost two times the I_sp of about 900 seconds. In addition to the high I_sp compared to other propulsion systems, NTP has an additional benefit of having a high thrust (10-15 klbf) to weight ratio</a:t>
            </a:r>
            <a:endParaRPr/>
          </a:p>
        </p:txBody>
      </p:sp>
      <p:pic>
        <p:nvPicPr>
          <p:cNvPr id="99" name="Google Shape;99;p18"/>
          <p:cNvPicPr preferRelativeResize="0"/>
          <p:nvPr/>
        </p:nvPicPr>
        <p:blipFill>
          <a:blip r:embed="rId3">
            <a:alphaModFix/>
          </a:blip>
          <a:stretch>
            <a:fillRect/>
          </a:stretch>
        </p:blipFill>
        <p:spPr>
          <a:xfrm>
            <a:off x="1999675" y="3605375"/>
            <a:ext cx="2307201" cy="1538125"/>
          </a:xfrm>
          <a:prstGeom prst="rect">
            <a:avLst/>
          </a:prstGeom>
          <a:noFill/>
          <a:ln>
            <a:noFill/>
          </a:ln>
        </p:spPr>
      </p:pic>
      <p:pic>
        <p:nvPicPr>
          <p:cNvPr id="100" name="Google Shape;100;p18"/>
          <p:cNvPicPr preferRelativeResize="0"/>
          <p:nvPr/>
        </p:nvPicPr>
        <p:blipFill>
          <a:blip r:embed="rId4">
            <a:alphaModFix/>
          </a:blip>
          <a:stretch>
            <a:fillRect/>
          </a:stretch>
        </p:blipFill>
        <p:spPr>
          <a:xfrm>
            <a:off x="0" y="1109787"/>
            <a:ext cx="1999675" cy="24955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Science</a:t>
            </a:r>
            <a:endParaRPr/>
          </a:p>
        </p:txBody>
      </p:sp>
      <p:sp>
        <p:nvSpPr>
          <p:cNvPr id="106" name="Google Shape;106;p19"/>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 terms of science on and off of Europa, we would like to:</a:t>
            </a:r>
            <a:endParaRPr/>
          </a:p>
          <a:p>
            <a:pPr indent="-311150" lvl="0" marL="457200" rtl="0" algn="l">
              <a:spcBef>
                <a:spcPts val="1200"/>
              </a:spcBef>
              <a:spcAft>
                <a:spcPts val="0"/>
              </a:spcAft>
              <a:buSzPts val="1300"/>
              <a:buChar char="●"/>
            </a:pPr>
            <a:r>
              <a:rPr lang="en"/>
              <a:t>Image the surface of Europa from orbit</a:t>
            </a:r>
            <a:endParaRPr/>
          </a:p>
          <a:p>
            <a:pPr indent="-311150" lvl="0" marL="457200" rtl="0" algn="l">
              <a:spcBef>
                <a:spcPts val="0"/>
              </a:spcBef>
              <a:spcAft>
                <a:spcPts val="0"/>
              </a:spcAft>
              <a:buSzPts val="1300"/>
              <a:buChar char="●"/>
            </a:pPr>
            <a:r>
              <a:rPr lang="en"/>
              <a:t>Detect radiation</a:t>
            </a:r>
            <a:endParaRPr/>
          </a:p>
          <a:p>
            <a:pPr indent="-311150" lvl="0" marL="457200" rtl="0" algn="l">
              <a:spcBef>
                <a:spcPts val="0"/>
              </a:spcBef>
              <a:spcAft>
                <a:spcPts val="0"/>
              </a:spcAft>
              <a:buSzPts val="1300"/>
              <a:buChar char="●"/>
            </a:pPr>
            <a:r>
              <a:rPr lang="en"/>
              <a:t>Collect and analyze ice</a:t>
            </a:r>
            <a:endParaRPr/>
          </a:p>
          <a:p>
            <a:pPr indent="-311150" lvl="0" marL="457200" rtl="0" algn="l">
              <a:spcBef>
                <a:spcPts val="0"/>
              </a:spcBef>
              <a:spcAft>
                <a:spcPts val="0"/>
              </a:spcAft>
              <a:buSzPts val="1300"/>
              <a:buChar char="●"/>
            </a:pPr>
            <a:r>
              <a:rPr lang="en"/>
              <a:t>Log temperature, pressure, and content of the atmosphere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Power, Control, and Communication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Power</a:t>
            </a:r>
            <a:endParaRPr/>
          </a:p>
        </p:txBody>
      </p:sp>
      <p:sp>
        <p:nvSpPr>
          <p:cNvPr id="117" name="Google Shape;117;p21"/>
          <p:cNvSpPr txBox="1"/>
          <p:nvPr>
            <p:ph idx="1" type="body"/>
          </p:nvPr>
        </p:nvSpPr>
        <p:spPr>
          <a:xfrm>
            <a:off x="4690500" y="522450"/>
            <a:ext cx="4166400" cy="409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According to Nasa, a typical research satellite can operate comfortably with 200 to 800 watts of solar </a:t>
            </a:r>
            <a:r>
              <a:rPr lang="en"/>
              <a:t>electrical</a:t>
            </a:r>
            <a:r>
              <a:rPr lang="en"/>
              <a:t> power. To account for expected electrical heating needs, we will figure about 1.6 kW, meaning:</a:t>
            </a:r>
            <a:endParaRPr/>
          </a:p>
          <a:p>
            <a:pPr indent="0" lvl="0" marL="0" rtl="0" algn="l">
              <a:spcBef>
                <a:spcPts val="1200"/>
              </a:spcBef>
              <a:spcAft>
                <a:spcPts val="0"/>
              </a:spcAft>
              <a:buClr>
                <a:schemeClr val="dk1"/>
              </a:buClr>
              <a:buSzPts val="1100"/>
              <a:buFont typeface="Arial"/>
              <a:buNone/>
            </a:pPr>
            <a:r>
              <a:rPr lang="en"/>
              <a:t>Power Generation: At the distance from the sun of Jupiter, solar power is only  47.6 W/m^2- to collect 4.67 kw we will need approx~98.04 m^2 of solar arrays. (for reference the Europa clipper use about 90 m^2)</a:t>
            </a:r>
            <a:endParaRPr/>
          </a:p>
          <a:p>
            <a:pPr indent="0" lvl="0" marL="0" rtl="0" algn="l">
              <a:spcBef>
                <a:spcPts val="1200"/>
              </a:spcBef>
              <a:spcAft>
                <a:spcPts val="0"/>
              </a:spcAft>
              <a:buClr>
                <a:schemeClr val="dk1"/>
              </a:buClr>
              <a:buSzPts val="1100"/>
              <a:buFont typeface="Arial"/>
              <a:buNone/>
            </a:pPr>
            <a:r>
              <a:rPr lang="en"/>
              <a:t>Due to this, we plan to utilize Indium Phosphide solar cells due to their long shelf life as well as implementing an on board nuclear reactor to decrease array weight. The Pilum will also carry its own nuclear reactor due to the fact it will often be obscured from sunlight.</a:t>
            </a:r>
            <a:endParaRPr/>
          </a:p>
          <a:p>
            <a:pPr indent="0" lvl="0" marL="0" rtl="0" algn="l">
              <a:spcBef>
                <a:spcPts val="1200"/>
              </a:spcBef>
              <a:spcAft>
                <a:spcPts val="1200"/>
              </a:spcAft>
              <a:buClr>
                <a:schemeClr val="dk1"/>
              </a:buClr>
              <a:buSzPts val="1100"/>
              <a:buFont typeface="Arial"/>
              <a:buNone/>
            </a:pPr>
            <a:r>
              <a:rPr lang="en"/>
              <a:t>We will likely use Lithium Ion batteries due to their high energy density, efficiency, and low self discharge rate. </a:t>
            </a:r>
            <a:endParaRPr/>
          </a:p>
        </p:txBody>
      </p:sp>
      <p:pic>
        <p:nvPicPr>
          <p:cNvPr id="118" name="Google Shape;118;p21"/>
          <p:cNvPicPr preferRelativeResize="0"/>
          <p:nvPr/>
        </p:nvPicPr>
        <p:blipFill>
          <a:blip r:embed="rId3">
            <a:alphaModFix/>
          </a:blip>
          <a:stretch>
            <a:fillRect/>
          </a:stretch>
        </p:blipFill>
        <p:spPr>
          <a:xfrm>
            <a:off x="5263" y="1759875"/>
            <a:ext cx="4319425" cy="2418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